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63" r:id="rId2"/>
    <p:sldId id="267" r:id="rId3"/>
    <p:sldId id="270" r:id="rId4"/>
    <p:sldId id="272" r:id="rId5"/>
    <p:sldId id="271" r:id="rId6"/>
    <p:sldId id="274" r:id="rId7"/>
    <p:sldId id="277" r:id="rId8"/>
    <p:sldId id="280" r:id="rId9"/>
    <p:sldId id="278" r:id="rId10"/>
    <p:sldId id="279" r:id="rId11"/>
    <p:sldId id="276" r:id="rId12"/>
    <p:sldId id="275" r:id="rId13"/>
    <p:sldId id="273" r:id="rId14"/>
  </p:sldIdLst>
  <p:sldSz cx="12192000" cy="6858000"/>
  <p:notesSz cx="6858000" cy="9144000"/>
  <p:embeddedFontLst>
    <p:embeddedFont>
      <p:font typeface="나눔고딕" panose="020B0600000101010101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5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hyperlink" Target="https://github.com/SeokJune/DER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C6661F-765C-4C43-BB77-CCF69D71FE98}"/>
              </a:ext>
            </a:extLst>
          </p:cNvPr>
          <p:cNvSpPr txBox="1"/>
          <p:nvPr/>
        </p:nvSpPr>
        <p:spPr>
          <a:xfrm>
            <a:off x="926957" y="1229780"/>
            <a:ext cx="103380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DERA</a:t>
            </a:r>
          </a:p>
          <a:p>
            <a:pPr algn="ctr"/>
            <a:r>
              <a:rPr lang="en-US" altLang="ko-KR" sz="4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Disease Environment Relationship Analysis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94979" y="320944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2019.10.01.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 사항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58974E-44D2-49E5-91AB-28EFE6FF9287}"/>
              </a:ext>
            </a:extLst>
          </p:cNvPr>
          <p:cNvGrpSpPr/>
          <p:nvPr/>
        </p:nvGrpSpPr>
        <p:grpSpPr>
          <a:xfrm>
            <a:off x="704467" y="1155714"/>
            <a:ext cx="10783066" cy="5552767"/>
            <a:chOff x="643467" y="1511468"/>
            <a:chExt cx="10783066" cy="575581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D9F47C7-EDDA-486B-BB21-0EFC77D95802}"/>
                </a:ext>
              </a:extLst>
            </p:cNvPr>
            <p:cNvSpPr/>
            <p:nvPr/>
          </p:nvSpPr>
          <p:spPr>
            <a:xfrm>
              <a:off x="643467" y="1511468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 정 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E6E5AF-886F-4220-B6ED-4E565CD858B5}"/>
                </a:ext>
              </a:extLst>
            </p:cNvPr>
            <p:cNvSpPr/>
            <p:nvPr/>
          </p:nvSpPr>
          <p:spPr>
            <a:xfrm>
              <a:off x="8726533" y="1516360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유 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D37C5A-67AC-46F4-87CF-9A366AD9357B}"/>
                </a:ext>
              </a:extLst>
            </p:cNvPr>
            <p:cNvSpPr/>
            <p:nvPr/>
          </p:nvSpPr>
          <p:spPr>
            <a:xfrm>
              <a:off x="3334999" y="1516360"/>
              <a:ext cx="2708465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 인 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06B564-3971-4D0D-975B-0CE949A09B2C}"/>
                </a:ext>
              </a:extLst>
            </p:cNvPr>
            <p:cNvSpPr/>
            <p:nvPr/>
          </p:nvSpPr>
          <p:spPr>
            <a:xfrm>
              <a:off x="6026035" y="1516360"/>
              <a:ext cx="2700497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석 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BFCC41-5CDC-41DF-9EFA-6B831F61C483}"/>
                </a:ext>
              </a:extLst>
            </p:cNvPr>
            <p:cNvSpPr/>
            <p:nvPr/>
          </p:nvSpPr>
          <p:spPr>
            <a:xfrm>
              <a:off x="643467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BD56B-5130-46A7-A766-38E7A057FA66}"/>
                </a:ext>
              </a:extLst>
            </p:cNvPr>
            <p:cNvSpPr/>
            <p:nvPr/>
          </p:nvSpPr>
          <p:spPr>
            <a:xfrm>
              <a:off x="87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FC0CB0-13C0-4564-898C-2A7B6386AB89}"/>
                </a:ext>
              </a:extLst>
            </p:cNvPr>
            <p:cNvSpPr/>
            <p:nvPr/>
          </p:nvSpPr>
          <p:spPr>
            <a:xfrm>
              <a:off x="6034999" y="2227067"/>
              <a:ext cx="2691533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 조사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CDD932-5026-456C-BD47-A6303AB7EFA7}"/>
                </a:ext>
              </a:extLst>
            </p:cNvPr>
            <p:cNvSpPr/>
            <p:nvPr/>
          </p:nvSpPr>
          <p:spPr>
            <a:xfrm>
              <a:off x="643467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6CEB54-7996-4C26-B57F-AF7105D04E15}"/>
                </a:ext>
              </a:extLst>
            </p:cNvPr>
            <p:cNvSpPr/>
            <p:nvPr/>
          </p:nvSpPr>
          <p:spPr>
            <a:xfrm>
              <a:off x="87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838EB4-200D-4DB3-AE3F-D3EB9D85DDBB}"/>
                </a:ext>
              </a:extLst>
            </p:cNvPr>
            <p:cNvSpPr/>
            <p:nvPr/>
          </p:nvSpPr>
          <p:spPr>
            <a:xfrm>
              <a:off x="3343467" y="4728703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연동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68CE9B-F7B2-4F43-B20B-16E86B2A089E}"/>
                </a:ext>
              </a:extLst>
            </p:cNvPr>
            <p:cNvSpPr/>
            <p:nvPr/>
          </p:nvSpPr>
          <p:spPr>
            <a:xfrm>
              <a:off x="60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7735A6-E416-49D2-A711-DF916FDA73AE}"/>
                </a:ext>
              </a:extLst>
            </p:cNvPr>
            <p:cNvSpPr/>
            <p:nvPr/>
          </p:nvSpPr>
          <p:spPr>
            <a:xfrm>
              <a:off x="643467" y="4747066"/>
              <a:ext cx="2691533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AE0274-132C-43E4-9DEE-65D5667BCAA5}"/>
                </a:ext>
              </a:extLst>
            </p:cNvPr>
            <p:cNvSpPr/>
            <p:nvPr/>
          </p:nvSpPr>
          <p:spPr>
            <a:xfrm>
              <a:off x="8726533" y="4747066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B65AF9-AA24-4CA0-B2CE-8D0987780A71}"/>
                </a:ext>
              </a:extLst>
            </p:cNvPr>
            <p:cNvSpPr/>
            <p:nvPr/>
          </p:nvSpPr>
          <p:spPr>
            <a:xfrm>
              <a:off x="3335000" y="4747066"/>
              <a:ext cx="2708467" cy="2520221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</a:t>
              </a:r>
              <a:r>
                <a:rPr lang="ko-KR" altLang="en-US" sz="2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공부</a:t>
              </a:r>
              <a:endParaRPr lang="en-US" altLang="ko-KR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</a:t>
              </a:r>
              <a:r>
                <a:rPr lang="en-US" altLang="ko-KR" sz="2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</a:t>
              </a:r>
              <a:r>
                <a:rPr lang="ko-KR" altLang="en-US" sz="2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연동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09742B-8B98-4D10-AEB6-2BDC5890934B}"/>
                </a:ext>
              </a:extLst>
            </p:cNvPr>
            <p:cNvSpPr/>
            <p:nvPr/>
          </p:nvSpPr>
          <p:spPr>
            <a:xfrm>
              <a:off x="6035001" y="4747066"/>
              <a:ext cx="2691532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</a:t>
              </a:r>
              <a:r>
                <a:rPr lang="ko-KR" altLang="en-US" sz="2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공부</a:t>
              </a:r>
              <a:endParaRPr lang="en-US" altLang="ko-KR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</a:t>
              </a:r>
              <a:r>
                <a:rPr lang="ko-KR" altLang="en-US" sz="2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구축 및 데이터 삽입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F2F756-3F18-4B05-80F8-51688B03729E}"/>
              </a:ext>
            </a:extLst>
          </p:cNvPr>
          <p:cNvSpPr/>
          <p:nvPr/>
        </p:nvSpPr>
        <p:spPr>
          <a:xfrm>
            <a:off x="3396000" y="1846067"/>
            <a:ext cx="2700000" cy="2431100"/>
          </a:xfrm>
          <a:prstGeom prst="rect">
            <a:avLst/>
          </a:prstGeom>
          <a:solidFill>
            <a:srgbClr val="DDD6D5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 조사</a:t>
            </a:r>
          </a:p>
        </p:txBody>
      </p:sp>
    </p:spTree>
    <p:extLst>
      <p:ext uri="{BB962C8B-B14F-4D97-AF65-F5344CB8AC3E}">
        <p14:creationId xmlns:p14="http://schemas.microsoft.com/office/powerpoint/2010/main" val="317896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Github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2000">
                  <a:hlinkClick r:id="rId2"/>
                </a:rPr>
                <a:t>https://github.com/SeokJune/DERA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D039D0-3DF8-4F9D-8D6E-572B725F0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98060"/>
            <a:ext cx="7560215" cy="55059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77307A-4C93-4776-BC65-688C19DBC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34" y="3174518"/>
            <a:ext cx="750674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47442"/>
            <a:ext cx="2098651" cy="432426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‘DERA’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자료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셋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사항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목  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94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47442"/>
            <a:ext cx="9656811" cy="286232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(Disease)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환경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(Environment)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관계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(Relationship)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분석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(Analysis)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프로젝트</a:t>
            </a:r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환자수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 환경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기온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바람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습도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기압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일사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눈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지면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지중온도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요소중에서 가장 영향을 미치는 트리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트리의 정확도 분석 및 시각화</a:t>
            </a:r>
            <a:endParaRPr lang="en-US" altLang="ko-KR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‘DERA’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9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기존 자료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836A88-DCF9-4CED-A4E2-D04D3D320535}"/>
              </a:ext>
            </a:extLst>
          </p:cNvPr>
          <p:cNvSpPr txBox="1"/>
          <p:nvPr/>
        </p:nvSpPr>
        <p:spPr>
          <a:xfrm>
            <a:off x="459918" y="5819886"/>
            <a:ext cx="1122598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Proceed on more terms including key weather element</a:t>
            </a: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(the lowest temperature, daily temperature, spot atmospheric pressure, relative humidity)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4FA0B7-98C2-4114-9B0A-A27A080D6F09}"/>
              </a:ext>
            </a:extLst>
          </p:cNvPr>
          <p:cNvGrpSpPr/>
          <p:nvPr/>
        </p:nvGrpSpPr>
        <p:grpSpPr>
          <a:xfrm>
            <a:off x="506101" y="1490801"/>
            <a:ext cx="11179799" cy="4230470"/>
            <a:chOff x="506101" y="1490801"/>
            <a:chExt cx="11179799" cy="42304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E55060A-86AA-4F07-88FA-B7FF8914F189}"/>
                </a:ext>
              </a:extLst>
            </p:cNvPr>
            <p:cNvGrpSpPr/>
            <p:nvPr/>
          </p:nvGrpSpPr>
          <p:grpSpPr>
            <a:xfrm>
              <a:off x="506101" y="1490801"/>
              <a:ext cx="11179799" cy="4230470"/>
              <a:chOff x="552282" y="1499766"/>
              <a:chExt cx="11179799" cy="492716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F7F2320-9A1D-460D-B9BC-283A01221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82" y="1499766"/>
                <a:ext cx="11179799" cy="4927160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84E0-EBDD-4365-899B-77A0DAFC8D58}"/>
                  </a:ext>
                </a:extLst>
              </p:cNvPr>
              <p:cNvSpPr/>
              <p:nvPr/>
            </p:nvSpPr>
            <p:spPr>
              <a:xfrm>
                <a:off x="1541419" y="2908663"/>
                <a:ext cx="3708000" cy="18000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2119705-F70D-494B-AAA8-AA557D0627CF}"/>
                  </a:ext>
                </a:extLst>
              </p:cNvPr>
              <p:cNvSpPr/>
              <p:nvPr/>
            </p:nvSpPr>
            <p:spPr>
              <a:xfrm>
                <a:off x="1537063" y="3087190"/>
                <a:ext cx="6120000" cy="18000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920503-7916-4648-B1EC-F13E67CBCDD7}"/>
                </a:ext>
              </a:extLst>
            </p:cNvPr>
            <p:cNvSpPr txBox="1"/>
            <p:nvPr/>
          </p:nvSpPr>
          <p:spPr>
            <a:xfrm>
              <a:off x="10067365" y="5475050"/>
              <a:ext cx="1618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© 2009 KMA.</a:t>
              </a:r>
              <a:endParaRPr lang="ko-KR" alt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96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셋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(201401-201806)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07A1DB-0F22-4EC1-B20F-4D4F0845D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0"/>
          <a:stretch/>
        </p:blipFill>
        <p:spPr>
          <a:xfrm>
            <a:off x="7537860" y="1747450"/>
            <a:ext cx="2962688" cy="4583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95ADA-1BE2-43DA-ADDA-4F85D254715F}"/>
              </a:ext>
            </a:extLst>
          </p:cNvPr>
          <p:cNvSpPr txBox="1"/>
          <p:nvPr/>
        </p:nvSpPr>
        <p:spPr>
          <a:xfrm>
            <a:off x="1120314" y="1270394"/>
            <a:ext cx="3743332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 지역 코드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 cols,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 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27803-A179-4EB2-9E53-8F5DF2EDF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21" y="1780210"/>
            <a:ext cx="1924319" cy="377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BC39A-CFC5-4676-95B6-216AB64BDD6E}"/>
              </a:ext>
            </a:extLst>
          </p:cNvPr>
          <p:cNvSpPr txBox="1"/>
          <p:nvPr/>
        </p:nvSpPr>
        <p:spPr>
          <a:xfrm>
            <a:off x="6366074" y="1270394"/>
            <a:ext cx="53062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실제진료정보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 cols,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27914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2A9B-630C-490F-9D56-CEB32899BD5E}"/>
              </a:ext>
            </a:extLst>
          </p:cNvPr>
          <p:cNvSpPr txBox="1"/>
          <p:nvPr/>
        </p:nvSpPr>
        <p:spPr>
          <a:xfrm>
            <a:off x="10040201" y="6534835"/>
            <a:ext cx="2146742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공공데이터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5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셋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(201401-201806)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995ADA-1BE2-43DA-ADDA-4F85D254715F}"/>
              </a:ext>
            </a:extLst>
          </p:cNvPr>
          <p:cNvSpPr txBox="1"/>
          <p:nvPr/>
        </p:nvSpPr>
        <p:spPr>
          <a:xfrm>
            <a:off x="130628" y="1425005"/>
            <a:ext cx="43765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종관기상관측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(61cols, 154751 rows)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2A9B-630C-490F-9D56-CEB32899BD5E}"/>
              </a:ext>
            </a:extLst>
          </p:cNvPr>
          <p:cNvSpPr txBox="1"/>
          <p:nvPr/>
        </p:nvSpPr>
        <p:spPr>
          <a:xfrm>
            <a:off x="9060766" y="6534835"/>
            <a:ext cx="3126177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(data.kma.go.kr)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DF35EC-E8AC-4B90-BA8C-9BB9CA35DF75}"/>
              </a:ext>
            </a:extLst>
          </p:cNvPr>
          <p:cNvGrpSpPr/>
          <p:nvPr/>
        </p:nvGrpSpPr>
        <p:grpSpPr>
          <a:xfrm>
            <a:off x="130628" y="1947508"/>
            <a:ext cx="11930744" cy="4302289"/>
            <a:chOff x="0" y="1947508"/>
            <a:chExt cx="11930744" cy="43022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6F71F8-7492-4C0C-9877-3007321889F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47508"/>
              <a:ext cx="11930743" cy="144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D0FDB6A-94BA-4EF8-977F-819EE7A9677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69797"/>
              <a:ext cx="11930744" cy="14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458298-4BF8-4C3C-A85F-87DFB3497F9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09797"/>
              <a:ext cx="5191711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08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8768747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목적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요소중에서 가장 영향을 미치는 트리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집합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353FAC-3585-45FC-9470-48BD381188C6}"/>
              </a:ext>
            </a:extLst>
          </p:cNvPr>
          <p:cNvGrpSpPr/>
          <p:nvPr/>
        </p:nvGrpSpPr>
        <p:grpSpPr>
          <a:xfrm>
            <a:off x="441626" y="2128499"/>
            <a:ext cx="11308749" cy="3593937"/>
            <a:chOff x="459918" y="2755033"/>
            <a:chExt cx="11272164" cy="35939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DFCDF68-9EFD-4335-9680-62E50734137C}"/>
                </a:ext>
              </a:extLst>
            </p:cNvPr>
            <p:cNvSpPr/>
            <p:nvPr/>
          </p:nvSpPr>
          <p:spPr>
            <a:xfrm>
              <a:off x="459918" y="2755033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B8894B-72A3-4BF6-B23C-C4297BFAFE41}"/>
                </a:ext>
              </a:extLst>
            </p:cNvPr>
            <p:cNvSpPr/>
            <p:nvPr/>
          </p:nvSpPr>
          <p:spPr>
            <a:xfrm>
              <a:off x="459918" y="3648531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K-</a:t>
              </a:r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최근접 이웃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(K-NN)</a:t>
              </a:r>
              <a:endParaRPr lang="ko-KR" altLang="en-US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492D6E-8F1F-4ECB-8150-8779D13AAFB1}"/>
                </a:ext>
              </a:extLst>
            </p:cNvPr>
            <p:cNvSpPr/>
            <p:nvPr/>
          </p:nvSpPr>
          <p:spPr>
            <a:xfrm>
              <a:off x="459918" y="4548970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서포트 벡터 머신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(SVM)</a:t>
              </a:r>
              <a:endParaRPr lang="ko-KR" altLang="en-US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66C1D7-A035-4E25-99AD-C141BACE3C1B}"/>
                </a:ext>
              </a:extLst>
            </p:cNvPr>
            <p:cNvSpPr/>
            <p:nvPr/>
          </p:nvSpPr>
          <p:spPr>
            <a:xfrm>
              <a:off x="459918" y="5448970"/>
              <a:ext cx="3640666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나이브 베이즈 분류기</a:t>
              </a:r>
              <a:endParaRPr lang="en-US" altLang="ko-KR" sz="25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3FF1EB-8AA2-406B-ADCF-79A0C73DD35B}"/>
                </a:ext>
              </a:extLst>
            </p:cNvPr>
            <p:cNvSpPr/>
            <p:nvPr/>
          </p:nvSpPr>
          <p:spPr>
            <a:xfrm>
              <a:off x="4100584" y="2755033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방법의 일종으로</a:t>
              </a:r>
              <a:r>
                <a:rPr lang="en-US" altLang="ko-KR" sz="20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다수의 결정 트리로부터 부류</a:t>
              </a:r>
              <a:r>
                <a:rPr lang="en-US" altLang="ko-KR" sz="20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20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또는 평균 예측치</a:t>
              </a:r>
              <a:r>
                <a:rPr lang="en-US" altLang="ko-KR" sz="20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0C2491-D009-4587-A93F-3008046BB917}"/>
                </a:ext>
              </a:extLst>
            </p:cNvPr>
            <p:cNvSpPr/>
            <p:nvPr/>
          </p:nvSpPr>
          <p:spPr>
            <a:xfrm>
              <a:off x="4100584" y="3648531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입력이 특징 공간 내 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가장 가까운 훈련 데이터로 구성되어 있다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출력은 </a:t>
              </a:r>
              <a:r>
                <a:rPr lang="en-US" altLang="ko-KR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k-NN</a:t>
              </a:r>
              <a:r>
                <a:rPr lang="ko-KR" altLang="en-US" sz="200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분류로 사용되었는지 또는 회귀로 사용되었는지에 따라 다르다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35B20FD-0FDF-4EF4-BDCC-0E2780D97F8F}"/>
                </a:ext>
              </a:extLst>
            </p:cNvPr>
            <p:cNvSpPr/>
            <p:nvPr/>
          </p:nvSpPr>
          <p:spPr>
            <a:xfrm>
              <a:off x="4100584" y="4548970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주어진 데이터 집합을 바탕으로 하여 새로운 데이터가 어느 카테고리에 속할지 판단하는 비확률적 이진 선형 분류 모델</a:t>
              </a:r>
              <a:endParaRPr lang="ko-KR" altLang="en-US" sz="20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F0F5F3-538D-495A-9DE0-B520D1DCB855}"/>
                </a:ext>
              </a:extLst>
            </p:cNvPr>
            <p:cNvSpPr/>
            <p:nvPr/>
          </p:nvSpPr>
          <p:spPr>
            <a:xfrm>
              <a:off x="4100584" y="5448970"/>
              <a:ext cx="7631498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특성들 사이의 독립을 가정하는 베이즈 정리를 적용한 확률 분류기</a:t>
              </a:r>
              <a:endParaRPr lang="en-US" altLang="ko-KR" sz="20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E9A326-AC12-4136-B1A8-04DCBBAB4CD3}"/>
              </a:ext>
            </a:extLst>
          </p:cNvPr>
          <p:cNvSpPr txBox="1"/>
          <p:nvPr/>
        </p:nvSpPr>
        <p:spPr>
          <a:xfrm>
            <a:off x="441626" y="5895404"/>
            <a:ext cx="3249608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</a:t>
            </a:r>
            <a:r>
              <a:rPr lang="ko-KR" altLang="en-US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endParaRPr lang="en-US" altLang="ko-KR" sz="25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1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E62EE64-F2FA-4D9A-929C-6CFF3A0A8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14" y="2741052"/>
            <a:ext cx="4285804" cy="3154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7" y="1473568"/>
            <a:ext cx="6072857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랜덤 포레스트</a:t>
            </a:r>
            <a:r>
              <a:rPr lang="en-US" altLang="ko-KR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en-US" altLang="ko-KR" sz="25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RandomForest</a:t>
            </a:r>
            <a:r>
              <a:rPr lang="en-US" altLang="ko-KR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35299B-13AA-4526-9B50-AD690BA9644F}"/>
              </a:ext>
            </a:extLst>
          </p:cNvPr>
          <p:cNvSpPr/>
          <p:nvPr/>
        </p:nvSpPr>
        <p:spPr>
          <a:xfrm>
            <a:off x="459917" y="2066840"/>
            <a:ext cx="10772859" cy="343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 latinLnBrk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의사결정트리를</a:t>
            </a:r>
            <a:r>
              <a:rPr lang="ko-KR" altLang="en-US" kern="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이용해 만들어진 알고리즘</a:t>
            </a:r>
            <a:endParaRPr lang="en-US" altLang="ko-KR" kern="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2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의사결정트리의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*</a:t>
            </a:r>
            <a:r>
              <a:rPr lang="ko-KR" altLang="en-US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오버피팅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(Overfitting)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되기 쉬운 단점을 개선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여러 개의 </a:t>
            </a:r>
            <a:r>
              <a:rPr lang="ko-KR" altLang="en-US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의사결정트리를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만들고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투표를 시켜 다수결로 결과를 결정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랜덤성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(Randomness)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에 의해 트리들이 서로 조금씩 다른 특성을 가짐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 </a:t>
            </a:r>
          </a:p>
          <a:p>
            <a:pPr marL="285750" indent="-285750" algn="just" fontAlgn="base" latinLnBrk="1">
              <a:lnSpc>
                <a:spcPct val="16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E68A19-04FF-4C72-A0BB-AE5099B7DC8A}"/>
              </a:ext>
            </a:extLst>
          </p:cNvPr>
          <p:cNvSpPr/>
          <p:nvPr/>
        </p:nvSpPr>
        <p:spPr>
          <a:xfrm>
            <a:off x="7643114" y="5895404"/>
            <a:ext cx="4285804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1">
              <a:lnSpc>
                <a:spcPct val="160000"/>
              </a:lnSpc>
            </a:pPr>
            <a:r>
              <a:rPr lang="en-US" altLang="ko-KR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&lt;</a:t>
            </a:r>
            <a:r>
              <a:rPr lang="ko-KR" altLang="en-US" sz="12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의사결정트리</a:t>
            </a:r>
            <a:r>
              <a:rPr lang="en-US" altLang="ko-KR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&gt;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2CCC44-1B08-4E54-B2D9-1A6D0126B72F}"/>
              </a:ext>
            </a:extLst>
          </p:cNvPr>
          <p:cNvSpPr/>
          <p:nvPr/>
        </p:nvSpPr>
        <p:spPr>
          <a:xfrm>
            <a:off x="783890" y="3290500"/>
            <a:ext cx="66538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과거의 학습한 데이터에 대해서는 잘 예측하지만 새로 들어온 데이터에 대해서 성능이 떨어지는 경우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594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4104009" cy="201593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3.7.4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Algorithm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Random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Forest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90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</TotalTime>
  <Words>490</Words>
  <Application>Microsoft Office PowerPoint</Application>
  <PresentationFormat>와이드스크린</PresentationFormat>
  <Paragraphs>108</Paragraphs>
  <Slides>13</Slides>
  <Notes>1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맑은 고딕</vt:lpstr>
      <vt:lpstr>Calibri</vt:lpstr>
      <vt:lpstr>Wingdings</vt:lpstr>
      <vt:lpstr>나눔고딕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63</cp:revision>
  <dcterms:created xsi:type="dcterms:W3CDTF">2019-09-22T22:58:33Z</dcterms:created>
  <dcterms:modified xsi:type="dcterms:W3CDTF">2019-09-30T17:59:56Z</dcterms:modified>
</cp:coreProperties>
</file>